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708" r:id="rId3"/>
  </p:sldMasterIdLst>
  <p:sldIdLst>
    <p:sldId id="262" r:id="rId4"/>
    <p:sldId id="256" r:id="rId5"/>
    <p:sldId id="258" r:id="rId6"/>
    <p:sldId id="259" r:id="rId7"/>
    <p:sldId id="260" r:id="rId8"/>
    <p:sldId id="261" r:id="rId9"/>
    <p:sldId id="267" r:id="rId10"/>
    <p:sldId id="268" r:id="rId11"/>
    <p:sldId id="263" r:id="rId12"/>
    <p:sldId id="264" r:id="rId13"/>
    <p:sldId id="265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F06441-1543-4B5F-AF37-3478EDC01736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3F97E-7090-45F2-B871-BE798930A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334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2/8/2025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465E9C"/>
                </a:solidFill>
              </a:rPr>
              <a:pPr/>
              <a:t>10/08/1446</a:t>
            </a:fld>
            <a:endParaRPr lang="ar-SA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465E9C"/>
                </a:solidFill>
              </a:rPr>
              <a:pPr/>
              <a:t>‹#›</a:t>
            </a:fld>
            <a:endParaRPr lang="ar-SA">
              <a:solidFill>
                <a:srgbClr val="465E9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2/8/2025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271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2/8/2025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739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F97E-7090-45F2-B871-BE798930AB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9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F06441-1543-4B5F-AF37-3478EDC01736}" type="datetimeFigureOut">
              <a:rPr lang="en-US" smtClean="0">
                <a:solidFill>
                  <a:prstClr val="white"/>
                </a:solidFill>
              </a:rPr>
              <a:pPr/>
              <a:t>2/8/2025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3F97E-7090-45F2-B871-BE798930A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 rtl="0"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/>
            <a:fld id="{E023F97E-7090-45F2-B871-BE798930AB65}" type="slidenum">
              <a:rPr lang="en-US" smtClean="0">
                <a:solidFill>
                  <a:prstClr val="black"/>
                </a:solidFill>
              </a:rPr>
              <a:pPr rtl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10/08/1446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BF06441-1543-4B5F-AF37-3478EDC01736}" type="datetimeFigureOut">
              <a:rPr lang="en-US" smtClean="0">
                <a:solidFill>
                  <a:prstClr val="black"/>
                </a:solidFill>
              </a:rPr>
              <a:pPr rtl="0"/>
              <a:t>2/8/2025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fld id="{E023F97E-7090-45F2-B871-BE798930AB65}" type="slidenum">
              <a:rPr lang="en-US" smtClean="0">
                <a:solidFill>
                  <a:prstClr val="black"/>
                </a:solidFill>
              </a:rPr>
              <a:pPr rtl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05168" y="193523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33401"/>
            <a:ext cx="5486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ar-IQ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 diseases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3167" y="3625152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Dr.Harith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Poultry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ctr" rtl="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" y="53340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2483768" y="2184816"/>
            <a:ext cx="63808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Bronchitis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+Infectious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Laryngotracheitis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39147" y="5661289"/>
            <a:ext cx="8725454" cy="507831"/>
            <a:chOff x="185529" y="6405382"/>
            <a:chExt cx="11633938" cy="6771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defRPr/>
              </a:pP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</a:t>
              </a:r>
              <a:r>
                <a:rPr lang="en-GB" sz="135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Basrah</a:t>
              </a:r>
              <a:r>
                <a:rPr lang="en-GB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College of veterinary </a:t>
              </a:r>
              <a:r>
                <a:rPr lang="en-GB" sz="135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medicine-</a:t>
              </a:r>
              <a: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GB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Pathology and Poultry Disease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9B0891D-ED79-4931-92F3-C208C57F6CAD}"/>
              </a:ext>
            </a:extLst>
          </p:cNvPr>
          <p:cNvSpPr/>
          <p:nvPr/>
        </p:nvSpPr>
        <p:spPr>
          <a:xfrm>
            <a:off x="7225748" y="1032390"/>
            <a:ext cx="16771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1350" dirty="0">
              <a:solidFill>
                <a:prstClr val="black"/>
              </a:solidFill>
            </a:endParaRPr>
          </a:p>
          <a:p>
            <a:pPr algn="ctr" rtl="0"/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ar-IQ" sz="2700" b="1" dirty="0">
                <a:solidFill>
                  <a:prstClr val="black"/>
                </a:solidFill>
              </a:rPr>
              <a:t> شعار الكلية</a:t>
            </a:r>
            <a:endParaRPr lang="en-US" sz="27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49" y="309384"/>
            <a:ext cx="1371719" cy="1341236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7980B8F3-8C3B-8A75-BE31-DD0FD39C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04" y="2047833"/>
            <a:ext cx="2350996" cy="29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0588" y="765175"/>
            <a:ext cx="8229600" cy="488950"/>
          </a:xfrm>
        </p:spPr>
        <p:txBody>
          <a:bodyPr rtlCol="0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2"/>
                </a:solidFill>
                <a:ea typeface="+mj-ea"/>
              </a:rPr>
              <a:t>Clinical Signs </a:t>
            </a:r>
            <a:endParaRPr lang="ar-IQ" b="1" u="sng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>
          <a:xfrm>
            <a:off x="817563" y="1379538"/>
            <a:ext cx="7715250" cy="5289550"/>
          </a:xfrm>
        </p:spPr>
        <p:txBody>
          <a:bodyPr>
            <a:normAutofit/>
          </a:bodyPr>
          <a:lstStyle/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Most commonly occur in chicks over 5 weeks of age 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Sudden death with bloody beaks 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Swollen , watery eyes with moist </a:t>
            </a:r>
            <a:r>
              <a:rPr lang="en-US" sz="2400" dirty="0" err="1" smtClean="0">
                <a:cs typeface="Arial" pitchFamily="34" charset="0"/>
              </a:rPr>
              <a:t>rales</a:t>
            </a:r>
            <a:r>
              <a:rPr lang="en-US" sz="2400" dirty="0" smtClean="0">
                <a:cs typeface="Arial" pitchFamily="34" charset="0"/>
              </a:rPr>
              <a:t> , coughing and gasping 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Extended head with mouth breathing 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Bloody tracheal casts on equipment and house walls   { Due to expectoration of blood}.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10 – 20 % decrease in egg production .</a:t>
            </a:r>
          </a:p>
          <a:p>
            <a:pPr marL="514350" indent="-514350" algn="l" rtl="0" eaLnBrk="1" hangingPunct="1">
              <a:buFont typeface="Constantia" pitchFamily="18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Slow spread .</a:t>
            </a:r>
            <a:endParaRPr lang="ar-IQ" sz="2400" dirty="0" smtClean="0"/>
          </a:p>
        </p:txBody>
      </p:sp>
    </p:spTree>
    <p:extLst>
      <p:ext uri="{BB962C8B-B14F-4D97-AF65-F5344CB8AC3E}">
        <p14:creationId xmlns:p14="http://schemas.microsoft.com/office/powerpoint/2010/main" val="40280032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755650" y="188641"/>
            <a:ext cx="7992814" cy="648071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3600" b="1" u="sng" dirty="0" smtClean="0">
                <a:solidFill>
                  <a:schemeClr val="accent2"/>
                </a:solidFill>
                <a:cs typeface="Majalla UI"/>
              </a:rPr>
              <a:t>Post – mortem lesions</a:t>
            </a:r>
            <a:endParaRPr lang="ar-IQ" sz="3600" b="1" u="sng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3" y="764705"/>
            <a:ext cx="7920236" cy="5472584"/>
          </a:xfrm>
        </p:spPr>
        <p:txBody>
          <a:bodyPr rtlCol="0">
            <a:normAutofit fontScale="85000" lnSpcReduction="20000"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Edema and congestion of conjunctiva and infra-orbital sinus 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Blood and blood – tinged mucous in the trachea and larynx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In dead birds , cheesy cores may be in the trachea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 smtClean="0"/>
              <a:t>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accent2"/>
                </a:solidFill>
              </a:rPr>
              <a:t>Diagnosis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History 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Signs{ Especially coughing with expulsion of blood}.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Gross lesion 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Histopathology :Intra-nuclear inclusion bodies.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Virus isolation 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Inoculation of suspected material </a:t>
            </a:r>
            <a:r>
              <a:rPr lang="en-US" sz="2400" dirty="0" smtClean="0"/>
              <a:t>into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en-US" sz="2400" dirty="0"/>
              <a:t>susceptible chickens .</a:t>
            </a:r>
          </a:p>
          <a:p>
            <a:pPr marL="514350" indent="-514350">
              <a:spcAft>
                <a:spcPts val="0"/>
              </a:spcAft>
              <a:defRPr/>
            </a:pPr>
            <a:endParaRPr lang="en-US" sz="2400" dirty="0"/>
          </a:p>
          <a:p>
            <a:pPr>
              <a:defRPr/>
            </a:pPr>
            <a:r>
              <a:rPr lang="en-US" sz="2400" u="sng" dirty="0">
                <a:solidFill>
                  <a:schemeClr val="accent2"/>
                </a:solidFill>
              </a:rPr>
              <a:t>Differential diagnosis :-</a:t>
            </a:r>
          </a:p>
          <a:p>
            <a:pPr>
              <a:defRPr/>
            </a:pPr>
            <a:r>
              <a:rPr lang="en-US" sz="2400" dirty="0"/>
              <a:t>        All respiratory disease 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IQ" sz="2400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407920" cy="2853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1006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7479933" cy="5534429"/>
          </a:xfrm>
        </p:spPr>
        <p:txBody>
          <a:bodyPr/>
          <a:lstStyle/>
          <a:p>
            <a:pPr algn="l" rtl="0">
              <a:defRPr/>
            </a:pPr>
            <a:r>
              <a:rPr lang="en-US" sz="3200" b="1" u="sng" dirty="0" smtClean="0">
                <a:solidFill>
                  <a:schemeClr val="accent2"/>
                </a:solidFill>
              </a:rPr>
              <a:t>Treatment 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 smtClean="0"/>
              <a:t>No treatment .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 smtClean="0"/>
              <a:t>Broad spectrum antibiotics  to reduce secondary infection.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algn="l" rtl="0">
              <a:buNone/>
              <a:defRPr/>
            </a:pPr>
            <a:r>
              <a:rPr lang="en-US" sz="3600" b="1" u="sng" dirty="0" smtClean="0">
                <a:solidFill>
                  <a:schemeClr val="accent2"/>
                </a:solidFill>
              </a:rPr>
              <a:t>Prevention</a:t>
            </a:r>
            <a:endParaRPr lang="en-US" b="1" u="sng" dirty="0" smtClean="0">
              <a:solidFill>
                <a:schemeClr val="accent2"/>
              </a:solidFill>
            </a:endParaRPr>
          </a:p>
          <a:p>
            <a:pPr marL="0" indent="0" algn="l" rtl="0">
              <a:buNone/>
              <a:defRPr/>
            </a:pPr>
            <a:r>
              <a:rPr lang="en-US" dirty="0" smtClean="0"/>
              <a:t> Vaccination 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1026" name="Picture 2" descr="C:\Users\hp\Desktop\Laryngo-Vac_package1_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4853061" cy="48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00018"/>
          </a:xfrm>
        </p:spPr>
        <p:txBody>
          <a:bodyPr/>
          <a:lstStyle/>
          <a:p>
            <a:r>
              <a:rPr lang="en-US" dirty="0"/>
              <a:t>Vaccination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6166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1. Live Attenuated (Modified Live) Vaccines</a:t>
            </a:r>
          </a:p>
          <a:p>
            <a:r>
              <a:rPr lang="en-US" dirty="0"/>
              <a:t>These vaccines contain a weakened ILT virus to induce immunity.</a:t>
            </a:r>
          </a:p>
          <a:p>
            <a:r>
              <a:rPr lang="en-US" dirty="0"/>
              <a:t>🔹 Tissue Culture Origin (TCO) Vaccine</a:t>
            </a:r>
          </a:p>
          <a:p>
            <a:pPr lvl="0"/>
            <a:r>
              <a:rPr lang="en-US" dirty="0"/>
              <a:t>Administration: Eye drop.</a:t>
            </a:r>
          </a:p>
          <a:p>
            <a:pPr lvl="0"/>
            <a:r>
              <a:rPr lang="en-US" dirty="0"/>
              <a:t>Use Case: Used in commercial layers and breeders.</a:t>
            </a:r>
          </a:p>
          <a:p>
            <a:pPr lvl="0"/>
            <a:r>
              <a:rPr lang="en-US" dirty="0"/>
              <a:t>Advantages: Lower virulence, minimal risk of spreading.</a:t>
            </a:r>
          </a:p>
          <a:p>
            <a:pPr lvl="0"/>
            <a:r>
              <a:rPr lang="en-US" dirty="0"/>
              <a:t>Disadvantages: Requires precise application (eye drop).</a:t>
            </a:r>
          </a:p>
          <a:p>
            <a:r>
              <a:rPr lang="en-US" dirty="0">
                <a:solidFill>
                  <a:schemeClr val="tx2"/>
                </a:solidFill>
              </a:rPr>
              <a:t>🔹 Chicken Embryo Origin (CEO) Vaccine</a:t>
            </a:r>
          </a:p>
          <a:p>
            <a:pPr lvl="0"/>
            <a:r>
              <a:rPr lang="en-US" dirty="0"/>
              <a:t>Administration: Eye drop, drinking water, or spray.</a:t>
            </a:r>
          </a:p>
          <a:p>
            <a:pPr lvl="0"/>
            <a:r>
              <a:rPr lang="en-US" dirty="0"/>
              <a:t>Use Case: Used in high-risk areas and during outbreaks.</a:t>
            </a:r>
          </a:p>
          <a:p>
            <a:pPr lvl="0"/>
            <a:r>
              <a:rPr lang="en-US" dirty="0"/>
              <a:t>Advantages: Stronger immune response.</a:t>
            </a:r>
          </a:p>
          <a:p>
            <a:pPr lvl="0"/>
            <a:r>
              <a:rPr lang="en-US" dirty="0"/>
              <a:t>Disadvantages: Can revert to virulence, may spread to unvaccinated flocks.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5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476082"/>
          </a:xfrm>
        </p:spPr>
        <p:txBody>
          <a:bodyPr>
            <a:normAutofit/>
          </a:bodyPr>
          <a:lstStyle/>
          <a:p>
            <a:r>
              <a:rPr lang="en-US" dirty="0"/>
              <a:t>2. Recombinant ILT Vaccines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vaccines use viral vectors (e.g., </a:t>
            </a:r>
            <a:r>
              <a:rPr lang="en-US" dirty="0" err="1"/>
              <a:t>Herpesvirus</a:t>
            </a:r>
            <a:r>
              <a:rPr lang="en-US" dirty="0"/>
              <a:t> of Turkey [HVT] or </a:t>
            </a:r>
            <a:r>
              <a:rPr lang="en-US" dirty="0" err="1"/>
              <a:t>fowlpox</a:t>
            </a:r>
            <a:r>
              <a:rPr lang="en-US" dirty="0"/>
              <a:t> virus) to deliver ILT antigens.</a:t>
            </a:r>
          </a:p>
          <a:p>
            <a:pPr lvl="0"/>
            <a:r>
              <a:rPr lang="en-US" dirty="0"/>
              <a:t>Administration: In </a:t>
            </a:r>
            <a:r>
              <a:rPr lang="en-US" dirty="0" err="1"/>
              <a:t>ovo</a:t>
            </a:r>
            <a:r>
              <a:rPr lang="en-US" dirty="0"/>
              <a:t> (embryo) or subcutaneous (SC) at day-old.</a:t>
            </a:r>
          </a:p>
          <a:p>
            <a:pPr lvl="0"/>
            <a:r>
              <a:rPr lang="en-US" dirty="0"/>
              <a:t>Use Case: Ideal for broilers, layers, and breeders in endemic areas.</a:t>
            </a:r>
          </a:p>
          <a:p>
            <a:pPr lvl="0"/>
            <a:r>
              <a:rPr lang="en-US" dirty="0"/>
              <a:t>Advantages: No risk of reverting to virulence, safer for large-scale use.</a:t>
            </a:r>
          </a:p>
          <a:p>
            <a:pPr lvl="0"/>
            <a:r>
              <a:rPr lang="en-US" dirty="0"/>
              <a:t>Disadvantages: Slower immune response than live vaccines.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4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640959" cy="8640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cs typeface="Majalla UI"/>
              </a:rPr>
              <a:t>Infectious Bronchitis (IB)</a:t>
            </a:r>
            <a:endParaRPr lang="ar-IQ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7"/>
            <a:ext cx="8568952" cy="5688632"/>
          </a:xfrm>
        </p:spPr>
        <p:txBody>
          <a:bodyPr rtlCol="0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 smtClean="0"/>
              <a:t>Acute highly contagious , rapid spread respiratory viral  disease of chickens , characterized by coughing , sneezing , gasping ,</a:t>
            </a:r>
            <a:r>
              <a:rPr lang="en-US" sz="2400" dirty="0" err="1" smtClean="0"/>
              <a:t>rales</a:t>
            </a:r>
            <a:r>
              <a:rPr lang="en-US" sz="2400" dirty="0" smtClean="0"/>
              <a:t> and nasal and ocular discharge . All ages are affected 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400" dirty="0" smtClean="0"/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chemeClr val="accent2"/>
                </a:solidFill>
              </a:rPr>
              <a:t>Etiology  </a:t>
            </a:r>
            <a:r>
              <a:rPr lang="en-US" sz="2400" dirty="0" smtClean="0"/>
              <a:t>Coronavirus .</a:t>
            </a:r>
            <a:endParaRPr lang="en-US" sz="2400" dirty="0"/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2"/>
                </a:solidFill>
              </a:rPr>
              <a:t>Incubation period </a:t>
            </a:r>
            <a:r>
              <a:rPr lang="en-US" sz="2400" b="1" dirty="0"/>
              <a:t>: </a:t>
            </a:r>
            <a:r>
              <a:rPr lang="en-US" sz="2400" dirty="0" smtClean="0"/>
              <a:t>18 </a:t>
            </a:r>
            <a:r>
              <a:rPr lang="en-US" sz="2400" dirty="0"/>
              <a:t>– </a:t>
            </a:r>
            <a:r>
              <a:rPr lang="en-US" sz="2400" dirty="0" smtClean="0"/>
              <a:t>36 hours { used in diagnosis } </a:t>
            </a:r>
            <a:r>
              <a:rPr lang="en-US" sz="2400" dirty="0"/>
              <a:t>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accent2"/>
                </a:solidFill>
              </a:rPr>
              <a:t>Course of disease </a:t>
            </a:r>
            <a:r>
              <a:rPr lang="en-US" sz="2400" u="sng" dirty="0" smtClean="0">
                <a:solidFill>
                  <a:schemeClr val="accent2"/>
                </a:solidFill>
              </a:rPr>
              <a:t>:-</a:t>
            </a:r>
            <a:r>
              <a:rPr lang="en-US" sz="2400" dirty="0"/>
              <a:t> </a:t>
            </a:r>
            <a:r>
              <a:rPr lang="en-US" sz="2400" dirty="0" smtClean="0"/>
              <a:t>1– 2 weeks. 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endParaRPr lang="en-US" sz="2400" u="sng" dirty="0">
              <a:solidFill>
                <a:schemeClr val="accent2"/>
              </a:solidFill>
            </a:endParaRPr>
          </a:p>
          <a:p>
            <a:pPr marL="274320" indent="-274320"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FF0000"/>
                </a:solidFill>
              </a:rPr>
              <a:t>Method of spread :-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Airborne aerosol from infected bird 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Direct contact 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Contaminated premises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332313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6624736"/>
          </a:xfrm>
        </p:spPr>
        <p:txBody>
          <a:bodyPr rtlCol="0"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Clinical signs 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Chicks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/>
              <a:t>Rales</a:t>
            </a:r>
            <a:r>
              <a:rPr lang="en-US" sz="2400" dirty="0" smtClean="0"/>
              <a:t>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Wet frothy eyes with conjunctivitis and nasal discharge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Swelling of infra-orbital sinus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 Depression and cold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Increased feed conversion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Swollen head syndrome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. </a:t>
            </a:r>
            <a:r>
              <a:rPr lang="en-US" sz="2400" b="1" dirty="0" smtClean="0">
                <a:solidFill>
                  <a:srgbClr val="FF0000"/>
                </a:solidFill>
              </a:rPr>
              <a:t>Layers 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Adult 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/>
              <a:t>Rales</a:t>
            </a:r>
            <a:r>
              <a:rPr lang="en-US" sz="2400" dirty="0"/>
              <a:t>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Seldom have nasal or ocular discharge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Egg production may drop 20  - 25 %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Soft , misshapen and rough surface of egg shells </a:t>
            </a:r>
            <a:r>
              <a:rPr lang="en-US" sz="2400" dirty="0" smtClean="0"/>
              <a:t>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Inferior quality of egg contents(watery albumin).</a:t>
            </a:r>
            <a:endParaRPr lang="en-US" sz="2400" dirty="0"/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ar-IQ" sz="2400" dirty="0"/>
          </a:p>
        </p:txBody>
      </p:sp>
      <p:pic>
        <p:nvPicPr>
          <p:cNvPr id="2050" name="Picture 2" descr="C:\Users\hp\Desktop\swollen-head-syndrome-1024x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1234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14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480719"/>
          </a:xfrm>
        </p:spPr>
        <p:txBody>
          <a:bodyPr rtlCol="0"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Post mortem lesions :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b="1" dirty="0" smtClean="0"/>
              <a:t>Chicks 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Hyperemia of trachea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Serous exudates in the trachea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Slight airsacculitis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Plugs at the tracheal bifurcation 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. </a:t>
            </a:r>
            <a:r>
              <a:rPr lang="en-US" sz="2400" b="1" dirty="0" smtClean="0"/>
              <a:t>Layers : Adult 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Tracheal hyperemia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 Serous and catarrhal  exudates </a:t>
            </a:r>
            <a:r>
              <a:rPr lang="en-US" sz="2400" dirty="0"/>
              <a:t>in the </a:t>
            </a:r>
            <a:r>
              <a:rPr lang="en-US" sz="2400" dirty="0" smtClean="0"/>
              <a:t>trachea.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Egg yolk peritonitis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/>
              <a:t>Salpingitis</a:t>
            </a:r>
            <a:r>
              <a:rPr lang="en-US" sz="2400" dirty="0" smtClean="0"/>
              <a:t> and damaged oviduct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Swollen kidneys with </a:t>
            </a:r>
            <a:r>
              <a:rPr lang="en-US" sz="2400" dirty="0" err="1" smtClean="0"/>
              <a:t>urate</a:t>
            </a:r>
            <a:r>
              <a:rPr lang="en-US" sz="2400" dirty="0" smtClean="0"/>
              <a:t> deposition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 smtClean="0"/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IQ" sz="2400" dirty="0"/>
          </a:p>
        </p:txBody>
      </p:sp>
      <p:pic>
        <p:nvPicPr>
          <p:cNvPr id="1026" name="Picture 2" descr="C:\Users\hp\Desktop\Avian_respiratory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0431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60649"/>
            <a:ext cx="8496944" cy="6408712"/>
          </a:xfrm>
        </p:spPr>
        <p:txBody>
          <a:bodyPr rtlCol="0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Diagnosis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History of fast spreading respiratory disease.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Signs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Lesions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ELISA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/>
              <a:t>Hemagglutination</a:t>
            </a:r>
            <a:r>
              <a:rPr lang="en-US" sz="2400" dirty="0" smtClean="0"/>
              <a:t> Inhibition test { HI}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Virus Neutralization Test {VN}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Isolation and identification of virus on </a:t>
            </a:r>
            <a:r>
              <a:rPr lang="en-US" sz="2400" dirty="0" err="1" smtClean="0"/>
              <a:t>embryonated</a:t>
            </a:r>
            <a:r>
              <a:rPr lang="en-US" sz="2400" dirty="0" smtClean="0"/>
              <a:t> eggs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 PCR { Polymerase Chain Reaction }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Experimental infection .</a:t>
            </a:r>
          </a:p>
          <a:p>
            <a:pPr marL="0" indent="0" algn="l" rtl="0">
              <a:buNone/>
              <a:defRPr/>
            </a:pPr>
            <a:endParaRPr lang="en-US" sz="2400" u="sng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Differential diagnosis </a:t>
            </a:r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All forms of respiratory diseases.</a:t>
            </a:r>
          </a:p>
        </p:txBody>
      </p:sp>
    </p:spTree>
    <p:extLst>
      <p:ext uri="{BB962C8B-B14F-4D97-AF65-F5344CB8AC3E}">
        <p14:creationId xmlns:p14="http://schemas.microsoft.com/office/powerpoint/2010/main" val="369764269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60648"/>
            <a:ext cx="7848922" cy="6283745"/>
          </a:xfrm>
        </p:spPr>
        <p:txBody>
          <a:bodyPr rtlCol="0"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accent2"/>
                </a:solidFill>
              </a:rPr>
              <a:t>Treatment :- </a:t>
            </a:r>
          </a:p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No treatment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Antibiotics to prevent secondary infections .</a:t>
            </a:r>
          </a:p>
          <a:p>
            <a:pPr marL="457200" indent="-45720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Increase temperature 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accent2"/>
                </a:solidFill>
              </a:rPr>
              <a:t>Prevention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None/>
              <a:defRPr/>
            </a:pPr>
            <a:endParaRPr lang="en-US" u="sng" dirty="0" smtClean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Vaccination </a:t>
            </a:r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indent="-457200" algn="l" rtl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Progeny can be vaccinated at  the first  day  of age </a:t>
            </a:r>
            <a:r>
              <a:rPr lang="en-US" dirty="0" smtClean="0"/>
              <a:t>.</a:t>
            </a:r>
          </a:p>
        </p:txBody>
      </p:sp>
      <p:sp>
        <p:nvSpPr>
          <p:cNvPr id="4" name="قوس كبير أيسر 3"/>
          <p:cNvSpPr/>
          <p:nvPr/>
        </p:nvSpPr>
        <p:spPr>
          <a:xfrm>
            <a:off x="3286116" y="2628727"/>
            <a:ext cx="357190" cy="128588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IQ"/>
          </a:p>
        </p:txBody>
      </p:sp>
      <p:sp>
        <p:nvSpPr>
          <p:cNvPr id="51204" name="مربع نص 4"/>
          <p:cNvSpPr txBox="1">
            <a:spLocks noChangeArrowheads="1"/>
          </p:cNvSpPr>
          <p:nvPr/>
        </p:nvSpPr>
        <p:spPr bwMode="auto">
          <a:xfrm>
            <a:off x="3751161" y="2444061"/>
            <a:ext cx="1649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dirty="0" smtClean="0"/>
              <a:t> Live vaccine </a:t>
            </a:r>
            <a:endParaRPr lang="ar-IQ" dirty="0"/>
          </a:p>
        </p:txBody>
      </p:sp>
      <p:sp>
        <p:nvSpPr>
          <p:cNvPr id="51205" name="مربع نص 5"/>
          <p:cNvSpPr txBox="1">
            <a:spLocks noChangeArrowheads="1"/>
          </p:cNvSpPr>
          <p:nvPr/>
        </p:nvSpPr>
        <p:spPr bwMode="auto">
          <a:xfrm>
            <a:off x="3779912" y="3724299"/>
            <a:ext cx="45783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dirty="0" smtClean="0"/>
              <a:t>Killed  vaccine:-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in breeders and layers 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 to </a:t>
            </a:r>
            <a:r>
              <a:rPr lang="en-US" dirty="0"/>
              <a:t>prevent production losses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1002351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IB Vaccines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764704"/>
            <a:ext cx="7897688" cy="5361459"/>
          </a:xfrm>
        </p:spPr>
        <p:txBody>
          <a:bodyPr>
            <a:normAutofit/>
          </a:bodyPr>
          <a:lstStyle/>
          <a:p>
            <a:r>
              <a:rPr lang="en-US" dirty="0" smtClean="0"/>
              <a:t>Live </a:t>
            </a:r>
            <a:r>
              <a:rPr lang="en-US" dirty="0"/>
              <a:t>Attenuated Vaccines (Mild &amp; Intermediate strains)</a:t>
            </a:r>
          </a:p>
          <a:p>
            <a:pPr lvl="1"/>
            <a:r>
              <a:rPr lang="en-US" dirty="0"/>
              <a:t>Administered via </a:t>
            </a:r>
            <a:r>
              <a:rPr lang="en-US" b="1" dirty="0"/>
              <a:t>spray, drinking water, or eye drops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short-term immunity</a:t>
            </a:r>
            <a:r>
              <a:rPr lang="en-US" dirty="0"/>
              <a:t>, requiring booster doses.</a:t>
            </a:r>
          </a:p>
          <a:p>
            <a:pPr lvl="1"/>
            <a:r>
              <a:rPr lang="en-US" dirty="0"/>
              <a:t>Common strains: </a:t>
            </a:r>
            <a:r>
              <a:rPr lang="en-US" b="1" dirty="0"/>
              <a:t>Massachusetts (Mass), Connecticut, Arkansas, 4/91, QX</a:t>
            </a:r>
            <a:r>
              <a:rPr lang="en-US" dirty="0"/>
              <a:t>.</a:t>
            </a:r>
          </a:p>
          <a:p>
            <a:r>
              <a:rPr lang="en-US" dirty="0"/>
              <a:t>Inactivated (Killed) Vaccines</a:t>
            </a:r>
          </a:p>
          <a:p>
            <a:pPr lvl="1"/>
            <a:r>
              <a:rPr lang="en-US" dirty="0"/>
              <a:t>Given via </a:t>
            </a:r>
            <a:r>
              <a:rPr lang="en-US" b="1" dirty="0"/>
              <a:t>intramuscular (IM) or subcutaneous (SC) injection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Used in </a:t>
            </a:r>
            <a:r>
              <a:rPr lang="en-US" b="1" dirty="0"/>
              <a:t>layers and breeders before laying</a:t>
            </a:r>
            <a:r>
              <a:rPr lang="en-US" dirty="0"/>
              <a:t> for long-term immunity.</a:t>
            </a:r>
          </a:p>
          <a:p>
            <a:r>
              <a:rPr lang="en-US" dirty="0"/>
              <a:t>Recombinant Vaccines</a:t>
            </a:r>
          </a:p>
          <a:p>
            <a:pPr lvl="1"/>
            <a:r>
              <a:rPr lang="en-US" dirty="0"/>
              <a:t>Vector-based vaccines using viruses like HVT for </a:t>
            </a:r>
            <a:r>
              <a:rPr lang="en-US" b="1" dirty="0"/>
              <a:t>early and long-lasting protection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Often given </a:t>
            </a:r>
            <a:r>
              <a:rPr lang="en-US" b="1" dirty="0"/>
              <a:t>in </a:t>
            </a:r>
            <a:r>
              <a:rPr lang="en-US" b="1" dirty="0" err="1"/>
              <a:t>ovo</a:t>
            </a:r>
            <a:r>
              <a:rPr lang="en-US" b="1" dirty="0"/>
              <a:t> (at hatchery) or at day-old</a:t>
            </a:r>
            <a:r>
              <a:rPr lang="en-US" dirty="0"/>
              <a:t> via injection.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2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792088"/>
          </a:xfrm>
        </p:spPr>
        <p:txBody>
          <a:bodyPr>
            <a:noAutofit/>
          </a:bodyPr>
          <a:lstStyle/>
          <a:p>
            <a:r>
              <a:rPr lang="en-US" sz="2800" dirty="0"/>
              <a:t>Common IB Vaccination Schedule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5446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Broilers (Short-Lived Birds)</a:t>
            </a:r>
          </a:p>
          <a:p>
            <a:pPr>
              <a:buFont typeface="Arial"/>
              <a:buChar char="•"/>
            </a:pPr>
            <a:r>
              <a:rPr lang="en-US" dirty="0"/>
              <a:t>Day 1: Live vaccine (Mass strain) via spray or eye drops.</a:t>
            </a:r>
          </a:p>
          <a:p>
            <a:pPr>
              <a:buFont typeface="Arial"/>
              <a:buChar char="•"/>
            </a:pPr>
            <a:r>
              <a:rPr lang="en-US" dirty="0"/>
              <a:t>Day 14–21: Booster (Mass or variant strain like 4/91).</a:t>
            </a:r>
          </a:p>
          <a:p>
            <a:r>
              <a:rPr lang="en-US" dirty="0">
                <a:solidFill>
                  <a:schemeClr val="tx2"/>
                </a:solidFill>
              </a:rPr>
              <a:t>For Layers &amp; Breeders (Long-Lived Birds)</a:t>
            </a:r>
          </a:p>
          <a:p>
            <a:pPr>
              <a:buFont typeface="Arial"/>
              <a:buChar char="•"/>
            </a:pPr>
            <a:r>
              <a:rPr lang="en-US" dirty="0"/>
              <a:t>Day 1: Live vaccine (Mass strain) via spray or eye drops.</a:t>
            </a:r>
          </a:p>
          <a:p>
            <a:pPr>
              <a:buFont typeface="Arial"/>
              <a:buChar char="•"/>
            </a:pPr>
            <a:r>
              <a:rPr lang="en-US" dirty="0"/>
              <a:t>3–4 Weeks: Booster with another live strain (e.g., 4/91, QX).</a:t>
            </a:r>
          </a:p>
          <a:p>
            <a:pPr>
              <a:buFont typeface="Arial"/>
              <a:buChar char="•"/>
            </a:pPr>
            <a:r>
              <a:rPr lang="en-US" dirty="0"/>
              <a:t>6–8 Weeks: Another live booster (if needed).</a:t>
            </a:r>
          </a:p>
          <a:p>
            <a:pPr>
              <a:buFont typeface="Arial"/>
              <a:buChar char="•"/>
            </a:pPr>
            <a:r>
              <a:rPr lang="en-US" dirty="0"/>
              <a:t>10–12 Weeks: Inactivated vaccine (IM or SC) for long-term immunity.</a:t>
            </a:r>
          </a:p>
          <a:p>
            <a:pPr>
              <a:buFont typeface="Arial"/>
              <a:buChar char="•"/>
            </a:pPr>
            <a:r>
              <a:rPr lang="en-US" dirty="0"/>
              <a:t>16–18 Weeks: Second inactivated vaccine before laying.</a:t>
            </a:r>
          </a:p>
          <a:p>
            <a:pPr>
              <a:buFont typeface="Arial"/>
              <a:buChar char="•"/>
            </a:pPr>
            <a:r>
              <a:rPr lang="en-US" dirty="0"/>
              <a:t>During Laying: Live booster every 8–12 weeks based on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1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568952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cs typeface="Majalla UI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cs typeface="Majalla UI"/>
              </a:rPr>
              <a:t>Infectious Laryngotracheitis {ILT} {LT}</a:t>
            </a:r>
            <a:endParaRPr lang="ar-IQ" sz="2800" b="1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85860"/>
            <a:ext cx="8569201" cy="5383500"/>
          </a:xfrm>
        </p:spPr>
        <p:txBody>
          <a:bodyPr rtlCol="0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dirty="0" smtClean="0"/>
              <a:t>An acute , highly contagious disease of fowl , characterized by coughing , gasping and bloody expectoration 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sz="3000" b="1" u="sng" dirty="0" smtClean="0">
                <a:solidFill>
                  <a:schemeClr val="accent2"/>
                </a:solidFill>
              </a:rPr>
              <a:t>Etiology:     </a:t>
            </a:r>
            <a:r>
              <a:rPr lang="en-US" sz="2600" dirty="0" err="1" smtClean="0"/>
              <a:t>Herpesvirus</a:t>
            </a:r>
            <a:r>
              <a:rPr lang="en-US" sz="2600" dirty="0" smtClean="0"/>
              <a:t> </a:t>
            </a:r>
            <a:r>
              <a:rPr lang="en-US" dirty="0" smtClean="0"/>
              <a:t>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Incubation period : </a:t>
            </a:r>
            <a:r>
              <a:rPr lang="en-US" dirty="0" smtClean="0"/>
              <a:t>6 – 12 days 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Course of disease </a:t>
            </a:r>
            <a:r>
              <a:rPr lang="en-US" dirty="0" smtClean="0"/>
              <a:t>:- 10 – 14 days 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Morbidity :</a:t>
            </a:r>
            <a:r>
              <a:rPr lang="en-US" dirty="0" smtClean="0"/>
              <a:t> High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Mortality</a:t>
            </a:r>
            <a:r>
              <a:rPr lang="en-US" dirty="0" smtClean="0"/>
              <a:t> :- 5 – 70 % .</a:t>
            </a:r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Method of spread </a:t>
            </a:r>
            <a:r>
              <a:rPr lang="en-US" dirty="0" smtClean="0">
                <a:solidFill>
                  <a:srgbClr val="FF0000"/>
                </a:solidFill>
              </a:rPr>
              <a:t>:-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Contact 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Carrier for up to 2 years 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Mechanical transmission 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Wind transmission 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0" indent="0" algn="l" rtl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8949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</TotalTime>
  <Words>993</Words>
  <Application>Microsoft Office PowerPoint</Application>
  <PresentationFormat>عرض على الشاشة (3:4)‏</PresentationFormat>
  <Paragraphs>161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ملتقى</vt:lpstr>
      <vt:lpstr>أساسية</vt:lpstr>
      <vt:lpstr>1_أساسية</vt:lpstr>
      <vt:lpstr>عرض تقديمي في PowerPoint</vt:lpstr>
      <vt:lpstr>Infectious Bronchitis (IB)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IB Vaccines </vt:lpstr>
      <vt:lpstr>Common IB Vaccination Schedule </vt:lpstr>
      <vt:lpstr> Infectious Laryngotracheitis {ILT} {LT}</vt:lpstr>
      <vt:lpstr>Clinical Signs </vt:lpstr>
      <vt:lpstr>Post – mortem lesions</vt:lpstr>
      <vt:lpstr>عرض تقديمي في PowerPoint</vt:lpstr>
      <vt:lpstr>Vaccination</vt:lpstr>
      <vt:lpstr>2. Recombinant ILT Vaccines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 Infectious Bronchitis (IB)</dc:title>
  <dc:creator>CORE I7</dc:creator>
  <cp:lastModifiedBy>Maher</cp:lastModifiedBy>
  <cp:revision>20</cp:revision>
  <dcterms:created xsi:type="dcterms:W3CDTF">2013-03-04T19:48:44Z</dcterms:created>
  <dcterms:modified xsi:type="dcterms:W3CDTF">2025-02-08T08:58:09Z</dcterms:modified>
</cp:coreProperties>
</file>